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Economica"/>
      <p:regular r:id="rId19"/>
      <p:bold r:id="rId20"/>
      <p:italic r:id="rId21"/>
      <p:boldItalic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bold.fntdata"/><Relationship Id="rId22" Type="http://schemas.openxmlformats.org/officeDocument/2006/relationships/font" Target="fonts/Economica-boldItalic.fntdata"/><Relationship Id="rId21" Type="http://schemas.openxmlformats.org/officeDocument/2006/relationships/font" Target="fonts/Economica-italic.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Economic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293f5b775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293f5b775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team, here are just a few of the many </a:t>
            </a:r>
            <a:r>
              <a:rPr lang="en"/>
              <a:t>usability</a:t>
            </a:r>
            <a:r>
              <a:rPr lang="en"/>
              <a:t> questions </a:t>
            </a:r>
            <a:r>
              <a:rPr lang="en"/>
              <a:t>we were able to come up with and we would love to focus in on “Q1” for the sake of our presentation, where</a:t>
            </a:r>
            <a:r>
              <a:rPr lang="en"/>
              <a:t> are future student is tasked with finding a grade requirement.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taking a look at our USM with a little bit of revision on our first MVP, we found that both future student and parents are interconnected so we decided to deal with them </a:t>
            </a:r>
            <a:r>
              <a:rPr lang="en"/>
              <a:t>together</a:t>
            </a:r>
            <a:r>
              <a:rPr lang="en"/>
              <a:t>, As they could have </a:t>
            </a:r>
            <a:r>
              <a:rPr lang="en"/>
              <a:t>similar</a:t>
            </a:r>
            <a:r>
              <a:rPr lang="en"/>
              <a:t> goals but may pose different questions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….(walking through USM)</a:t>
            </a:r>
            <a:endParaRPr/>
          </a:p>
          <a:p>
            <a:pPr indent="0" lvl="0" marL="0" rtl="0" algn="l">
              <a:spcBef>
                <a:spcPts val="0"/>
              </a:spcBef>
              <a:spcAft>
                <a:spcPts val="0"/>
              </a:spcAft>
              <a:buNone/>
            </a:pPr>
            <a:r>
              <a:rPr lang="en"/>
              <a:t>So the goal here for the stakeHolders is to apply for </a:t>
            </a:r>
            <a:endParaRPr/>
          </a:p>
          <a:p>
            <a:pPr indent="-298450" lvl="0" marL="457200" rtl="0" algn="l">
              <a:spcBef>
                <a:spcPts val="0"/>
              </a:spcBef>
              <a:spcAft>
                <a:spcPts val="0"/>
              </a:spcAft>
              <a:buSzPts val="1100"/>
              <a:buAutoNum type="arabicPeriod"/>
            </a:pPr>
            <a:r>
              <a:rPr lang="en"/>
              <a:t>A future student could be thinking about how to get into the faculty whereas a parent could be thinking about how does my kid get into the faculty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now im gonna pass it over to my </a:t>
            </a:r>
            <a:r>
              <a:rPr lang="en"/>
              <a:t>colleague</a:t>
            </a:r>
            <a:r>
              <a:rPr lang="en"/>
              <a:t> to talk about our </a:t>
            </a:r>
            <a:r>
              <a:rPr lang="en"/>
              <a:t>github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293f5b775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293f5b775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293f5b775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293f5b775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@sana </a:t>
            </a:r>
            <a:endParaRPr/>
          </a:p>
          <a:p>
            <a:pPr indent="0" lvl="0" marL="0" rtl="0" algn="l">
              <a:spcBef>
                <a:spcPts val="0"/>
              </a:spcBef>
              <a:spcAft>
                <a:spcPts val="0"/>
              </a:spcAft>
              <a:buNone/>
            </a:pPr>
            <a:r>
              <a:rPr lang="en"/>
              <a:t>Folders are labeled their various milestones and within them are sub folders of the information gathered in respective labs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293f5b775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293f5b775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Jiahao - Group Reflection</a:t>
            </a:r>
            <a:endParaRPr/>
          </a:p>
          <a:p>
            <a:pPr indent="-298450" lvl="0" marL="457200" rtl="0" algn="l">
              <a:lnSpc>
                <a:spcPct val="90000"/>
              </a:lnSpc>
              <a:spcBef>
                <a:spcPts val="1000"/>
              </a:spcBef>
              <a:spcAft>
                <a:spcPts val="0"/>
              </a:spcAft>
              <a:buSzPts val="1100"/>
              <a:buChar char="●"/>
            </a:pPr>
            <a:r>
              <a:rPr lang="en" sz="1150">
                <a:solidFill>
                  <a:schemeClr val="dk1"/>
                </a:solidFill>
                <a:latin typeface="Microsoft Yahei"/>
                <a:ea typeface="Microsoft Yahei"/>
                <a:cs typeface="Microsoft Yahei"/>
                <a:sym typeface="Microsoft Yahei"/>
              </a:rPr>
              <a:t>One of things that was interesting was how we played with different ideas.</a:t>
            </a:r>
            <a:endParaRPr sz="1150">
              <a:solidFill>
                <a:schemeClr val="dk1"/>
              </a:solidFill>
              <a:latin typeface="Microsoft Yahei"/>
              <a:ea typeface="Microsoft Yahei"/>
              <a:cs typeface="Microsoft Yahei"/>
              <a:sym typeface="Microsoft Yahei"/>
            </a:endParaRPr>
          </a:p>
          <a:p>
            <a:pPr indent="-301625" lvl="0" marL="457200" rtl="0" algn="l">
              <a:lnSpc>
                <a:spcPct val="90000"/>
              </a:lnSpc>
              <a:spcBef>
                <a:spcPts val="0"/>
              </a:spcBef>
              <a:spcAft>
                <a:spcPts val="0"/>
              </a:spcAft>
              <a:buClr>
                <a:schemeClr val="dk1"/>
              </a:buClr>
              <a:buSzPts val="1150"/>
              <a:buFont typeface="Microsoft Yahei"/>
              <a:buChar char="●"/>
            </a:pPr>
            <a:r>
              <a:rPr lang="en" sz="1200">
                <a:solidFill>
                  <a:schemeClr val="dk1"/>
                </a:solidFill>
              </a:rPr>
              <a:t>We argued a lot mostly on how to organize our content and ensure it was within 6 mins.</a:t>
            </a:r>
            <a:endParaRPr sz="1200">
              <a:solidFill>
                <a:schemeClr val="dk1"/>
              </a:solidFill>
            </a:endParaRPr>
          </a:p>
          <a:p>
            <a:pPr indent="-304800" lvl="0" marL="457200" rtl="0" algn="l">
              <a:lnSpc>
                <a:spcPct val="90000"/>
              </a:lnSpc>
              <a:spcBef>
                <a:spcPts val="0"/>
              </a:spcBef>
              <a:spcAft>
                <a:spcPts val="0"/>
              </a:spcAft>
              <a:buClr>
                <a:schemeClr val="dk1"/>
              </a:buClr>
              <a:buSzPts val="1200"/>
              <a:buChar char="●"/>
            </a:pPr>
            <a:r>
              <a:rPr lang="en" sz="1200">
                <a:solidFill>
                  <a:schemeClr val="dk1"/>
                </a:solidFill>
              </a:rPr>
              <a:t>We also learned how to deeply communicate with each other, expressing our ideas and comments to one another.</a:t>
            </a:r>
            <a:endParaRPr sz="1200">
              <a:solidFill>
                <a:schemeClr val="dk1"/>
              </a:solidFill>
            </a:endParaRPr>
          </a:p>
          <a:p>
            <a:pPr indent="-304800" lvl="0" marL="457200" rtl="0" algn="l">
              <a:lnSpc>
                <a:spcPct val="90000"/>
              </a:lnSpc>
              <a:spcBef>
                <a:spcPts val="0"/>
              </a:spcBef>
              <a:spcAft>
                <a:spcPts val="0"/>
              </a:spcAft>
              <a:buClr>
                <a:schemeClr val="dk1"/>
              </a:buClr>
              <a:buSzPts val="1200"/>
              <a:buChar char="●"/>
            </a:pPr>
            <a:r>
              <a:rPr lang="en" sz="1200">
                <a:solidFill>
                  <a:schemeClr val="dk1"/>
                </a:solidFill>
              </a:rPr>
              <a:t>It is fair enough for doing currently things.</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29378a00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29378a00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team, we were able to brainstorm through 4 designs for our Homepage, because we would love for our stakeholder to feel right at home when they visit our website. We do feel we could have had more ideations, However to were still pleased that one of our designs was well </a:t>
            </a:r>
            <a:r>
              <a:rPr lang="en"/>
              <a:t>received</a:t>
            </a:r>
            <a:r>
              <a:rPr lang="en"/>
              <a:t> by the stakeholders, Design 3 (HomePage 3, our dynamic homepage design), which we would try to implement most since it was the most preferred.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for our first MVP, ease of use was the driving force behind our focused designs as demonstrated here with our future students path </a:t>
            </a:r>
            <a:r>
              <a:rPr lang="en"/>
              <a:t>with the goal of applying</a:t>
            </a:r>
            <a:r>
              <a:rPr lang="en"/>
              <a:t> into the faculty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now i’m gonna pass it over to my colleague jia hao to talk more about parents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293f5b775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293f5b775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MJ: hi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293f5b7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293f5b7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t>
            </a:r>
            <a:r>
              <a:rPr lang="en"/>
              <a:t>iahao - parents</a:t>
            </a:r>
            <a:endParaRPr/>
          </a:p>
          <a:p>
            <a:pPr indent="-298450" lvl="0" marL="457200" rtl="0" algn="l">
              <a:spcBef>
                <a:spcPts val="0"/>
              </a:spcBef>
              <a:spcAft>
                <a:spcPts val="0"/>
              </a:spcAft>
              <a:buSzPts val="1100"/>
              <a:buChar char="●"/>
            </a:pPr>
            <a:r>
              <a:rPr lang="en"/>
              <a:t>This picture represents multiple ideas i came up with parents.</a:t>
            </a:r>
            <a:endParaRPr/>
          </a:p>
          <a:p>
            <a:pPr indent="-298450" lvl="0" marL="457200" rtl="0" algn="l">
              <a:spcBef>
                <a:spcPts val="0"/>
              </a:spcBef>
              <a:spcAft>
                <a:spcPts val="0"/>
              </a:spcAft>
              <a:buSzPts val="1100"/>
              <a:buChar char="●"/>
            </a:pPr>
            <a:r>
              <a:rPr lang="en"/>
              <a:t>Make it different looks to show ways to find right info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293f5b775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293f5b775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Sana:</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293f5b775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293f5b775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293f5b775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293f5b775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Mckenzie: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the </a:t>
            </a:r>
            <a:r>
              <a:rPr lang="en"/>
              <a:t>picture to the left</a:t>
            </a:r>
            <a:r>
              <a:rPr lang="en"/>
              <a:t> represents multiple possible perspectives for current students.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sequence of pictures to the the right represent a example path using our focused design for a current student keeping in mind the </a:t>
            </a:r>
            <a:r>
              <a:rPr lang="en"/>
              <a:t>preferred</a:t>
            </a:r>
            <a:r>
              <a:rPr lang="en"/>
              <a:t> target customer home page design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293f5b77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293f5b77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are empathy maps gathered from our various stakeHolders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293f5b77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293f5b77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Mckenzie: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most important feedback </a:t>
            </a:r>
            <a:r>
              <a:rPr lang="en"/>
              <a:t>received</a:t>
            </a:r>
            <a:r>
              <a:rPr lang="en"/>
              <a:t> was:</a:t>
            </a:r>
            <a:endParaRPr/>
          </a:p>
          <a:p>
            <a:pPr indent="0" lvl="0" marL="0" rtl="0" algn="l">
              <a:spcBef>
                <a:spcPts val="0"/>
              </a:spcBef>
              <a:spcAft>
                <a:spcPts val="0"/>
              </a:spcAft>
              <a:buNone/>
            </a:pPr>
            <a:r>
              <a:rPr lang="en"/>
              <a:t>	1 - To consider the </a:t>
            </a:r>
            <a:r>
              <a:rPr lang="en"/>
              <a:t>problem</a:t>
            </a:r>
            <a:r>
              <a:rPr lang="en"/>
              <a:t> to keep data on or off site</a:t>
            </a:r>
            <a:endParaRPr/>
          </a:p>
          <a:p>
            <a:pPr indent="0" lvl="0" marL="0" rtl="0" algn="l">
              <a:spcBef>
                <a:spcPts val="0"/>
              </a:spcBef>
              <a:spcAft>
                <a:spcPts val="0"/>
              </a:spcAft>
              <a:buNone/>
            </a:pPr>
            <a:r>
              <a:rPr lang="en"/>
              <a:t>	2 - Focus on </a:t>
            </a:r>
            <a:r>
              <a:rPr lang="en"/>
              <a:t>improving the</a:t>
            </a:r>
            <a:r>
              <a:rPr lang="en"/>
              <a:t> </a:t>
            </a:r>
            <a:r>
              <a:rPr lang="en"/>
              <a:t>ability</a:t>
            </a:r>
            <a:r>
              <a:rPr lang="en"/>
              <a:t> to keep the content up to date</a:t>
            </a:r>
            <a:endParaRPr/>
          </a:p>
          <a:p>
            <a:pPr indent="0" lvl="0" marL="0" rtl="0" algn="l">
              <a:spcBef>
                <a:spcPts val="0"/>
              </a:spcBef>
              <a:spcAft>
                <a:spcPts val="0"/>
              </a:spcAft>
              <a:buNone/>
            </a:pPr>
            <a:r>
              <a:rPr lang="en"/>
              <a:t>	3 - that the student need to feel valued when searching for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pros with working with the focus group was the </a:t>
            </a:r>
            <a:r>
              <a:rPr lang="en"/>
              <a:t>ability</a:t>
            </a:r>
            <a:r>
              <a:rPr lang="en"/>
              <a:t> to connect with the customer and </a:t>
            </a:r>
            <a:r>
              <a:rPr lang="en"/>
              <a:t>receive</a:t>
            </a:r>
            <a:r>
              <a:rPr lang="en"/>
              <a:t> </a:t>
            </a:r>
            <a:r>
              <a:rPr lang="en"/>
              <a:t>feedback</a:t>
            </a:r>
            <a:r>
              <a:rPr lang="en"/>
              <a:t> about our ideas</a:t>
            </a:r>
            <a:endParaRPr/>
          </a:p>
          <a:p>
            <a:pPr indent="0" lvl="0" marL="0" rtl="0" algn="l">
              <a:spcBef>
                <a:spcPts val="0"/>
              </a:spcBef>
              <a:spcAft>
                <a:spcPts val="0"/>
              </a:spcAft>
              <a:buNone/>
            </a:pPr>
            <a:r>
              <a:rPr lang="en"/>
              <a:t>The cons was that to try and get all the valuable info for each target customer was </a:t>
            </a:r>
            <a:r>
              <a:rPr lang="en"/>
              <a:t>challenging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landofooo.storiesonboard.com/m/prime-softwar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4.jpg"/><Relationship Id="rId5" Type="http://schemas.openxmlformats.org/officeDocument/2006/relationships/image" Target="../media/image15.png"/><Relationship Id="rId6"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6.jpg"/><Relationship Id="rId6"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20.jpg"/><Relationship Id="rId5" Type="http://schemas.openxmlformats.org/officeDocument/2006/relationships/image" Target="../media/image10.jpg"/><Relationship Id="rId6"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1.png"/><Relationship Id="rId5" Type="http://schemas.openxmlformats.org/officeDocument/2006/relationships/image" Target="../media/image21.jpg"/><Relationship Id="rId6"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03150" y="861799"/>
            <a:ext cx="3137700" cy="117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Prime Software</a:t>
            </a:r>
            <a:endParaRPr/>
          </a:p>
        </p:txBody>
      </p:sp>
      <p:sp>
        <p:nvSpPr>
          <p:cNvPr id="63" name="Google Shape;63;p13"/>
          <p:cNvSpPr txBox="1"/>
          <p:nvPr>
            <p:ph idx="1" type="subTitle"/>
          </p:nvPr>
        </p:nvSpPr>
        <p:spPr>
          <a:xfrm>
            <a:off x="3044700" y="2349494"/>
            <a:ext cx="3054600" cy="144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Mckenzie Busenius</a:t>
            </a:r>
            <a:endParaRPr/>
          </a:p>
          <a:p>
            <a:pPr indent="0" lvl="0" marL="0" rtl="0" algn="ctr">
              <a:spcBef>
                <a:spcPts val="0"/>
              </a:spcBef>
              <a:spcAft>
                <a:spcPts val="0"/>
              </a:spcAft>
              <a:buNone/>
            </a:pPr>
            <a:r>
              <a:rPr lang="en"/>
              <a:t>Jiahao Li</a:t>
            </a:r>
            <a:endParaRPr/>
          </a:p>
          <a:p>
            <a:pPr indent="0" lvl="0" marL="0" rtl="0" algn="ctr">
              <a:spcBef>
                <a:spcPts val="0"/>
              </a:spcBef>
              <a:spcAft>
                <a:spcPts val="0"/>
              </a:spcAft>
              <a:buNone/>
            </a:pPr>
            <a:r>
              <a:rPr lang="en"/>
              <a:t>Sana Khan</a:t>
            </a:r>
            <a:endParaRPr/>
          </a:p>
          <a:p>
            <a:pPr indent="0" lvl="0" marL="0" rtl="0" algn="ctr">
              <a:spcBef>
                <a:spcPts val="0"/>
              </a:spcBef>
              <a:spcAft>
                <a:spcPts val="0"/>
              </a:spcAft>
              <a:buNone/>
            </a:pPr>
            <a:r>
              <a:rPr lang="en"/>
              <a:t>Mfonisoabasi James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Usability Questions</a:t>
            </a:r>
            <a:endParaRPr/>
          </a:p>
        </p:txBody>
      </p:sp>
      <p:sp>
        <p:nvSpPr>
          <p:cNvPr id="139" name="Google Shape;139;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000000"/>
                </a:solidFill>
              </a:rPr>
              <a:t>F</a:t>
            </a:r>
            <a:r>
              <a:rPr b="1" lang="en" u="sng">
                <a:solidFill>
                  <a:srgbClr val="000000"/>
                </a:solidFill>
              </a:rPr>
              <a:t>uture students</a:t>
            </a:r>
            <a:endParaRPr b="1" u="sng">
              <a:solidFill>
                <a:srgbClr val="000000"/>
              </a:solidFill>
            </a:endParaRPr>
          </a:p>
          <a:p>
            <a:pPr indent="0" lvl="0" marL="0" rtl="0" algn="l">
              <a:spcBef>
                <a:spcPts val="1600"/>
              </a:spcBef>
              <a:spcAft>
                <a:spcPts val="0"/>
              </a:spcAft>
              <a:buNone/>
            </a:pPr>
            <a:r>
              <a:rPr lang="en">
                <a:solidFill>
                  <a:srgbClr val="000000"/>
                </a:solidFill>
              </a:rPr>
              <a:t>q1. find the grade </a:t>
            </a:r>
            <a:r>
              <a:rPr lang="en">
                <a:solidFill>
                  <a:srgbClr val="000000"/>
                </a:solidFill>
              </a:rPr>
              <a:t>requirements</a:t>
            </a:r>
            <a:r>
              <a:rPr lang="en">
                <a:solidFill>
                  <a:srgbClr val="000000"/>
                </a:solidFill>
              </a:rPr>
              <a:t> needed for software engineering</a:t>
            </a:r>
            <a:endParaRPr>
              <a:solidFill>
                <a:srgbClr val="000000"/>
              </a:solidFill>
            </a:endParaRPr>
          </a:p>
          <a:p>
            <a:pPr indent="0" lvl="0" marL="0" rtl="0" algn="l">
              <a:spcBef>
                <a:spcPts val="1600"/>
              </a:spcBef>
              <a:spcAft>
                <a:spcPts val="0"/>
              </a:spcAft>
              <a:buNone/>
            </a:pPr>
            <a:r>
              <a:rPr lang="en">
                <a:solidFill>
                  <a:srgbClr val="000000"/>
                </a:solidFill>
              </a:rPr>
              <a:t>q2. what is the fee structure for an international student</a:t>
            </a:r>
            <a:endParaRPr>
              <a:solidFill>
                <a:srgbClr val="000000"/>
              </a:solidFill>
            </a:endParaRPr>
          </a:p>
          <a:p>
            <a:pPr indent="0" lvl="0" marL="0" rtl="0" algn="l">
              <a:spcBef>
                <a:spcPts val="1600"/>
              </a:spcBef>
              <a:spcAft>
                <a:spcPts val="0"/>
              </a:spcAft>
              <a:buNone/>
            </a:pPr>
            <a:r>
              <a:rPr lang="en">
                <a:solidFill>
                  <a:srgbClr val="000000"/>
                </a:solidFill>
              </a:rPr>
              <a:t>q3. find out what kind of scholarships are offered</a:t>
            </a:r>
            <a:endParaRPr>
              <a:solidFill>
                <a:srgbClr val="000000"/>
              </a:solidFill>
            </a:endParaRPr>
          </a:p>
          <a:p>
            <a:pPr indent="0" lvl="0" marL="0" rtl="0" algn="l">
              <a:spcBef>
                <a:spcPts val="1600"/>
              </a:spcBef>
              <a:spcAft>
                <a:spcPts val="0"/>
              </a:spcAft>
              <a:buNone/>
            </a:pPr>
            <a:r>
              <a:rPr lang="en">
                <a:solidFill>
                  <a:srgbClr val="000000"/>
                </a:solidFill>
              </a:rPr>
              <a:t>q4. find when the admission deadline is</a:t>
            </a:r>
            <a:endParaRPr>
              <a:solidFill>
                <a:srgbClr val="000000"/>
              </a:solidFill>
            </a:endParaRPr>
          </a:p>
          <a:p>
            <a:pPr indent="0" lvl="0" marL="0" rtl="0" algn="l">
              <a:spcBef>
                <a:spcPts val="1600"/>
              </a:spcBef>
              <a:spcAft>
                <a:spcPts val="1600"/>
              </a:spcAft>
              <a:buNone/>
            </a:pPr>
            <a:r>
              <a:rPr lang="en">
                <a:solidFill>
                  <a:srgbClr val="000000"/>
                </a:solidFill>
              </a:rPr>
              <a:t>q5. find what how much housing is on campus</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203400" y="393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USM</a:t>
            </a:r>
            <a:endParaRPr/>
          </a:p>
        </p:txBody>
      </p:sp>
      <p:sp>
        <p:nvSpPr>
          <p:cNvPr id="145" name="Google Shape;145;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https://landofooo.storiesonboard.com/m/prime-software</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 Hub Review</a:t>
            </a:r>
            <a:endParaRPr/>
          </a:p>
        </p:txBody>
      </p:sp>
      <p:pic>
        <p:nvPicPr>
          <p:cNvPr id="151" name="Google Shape;151;p24"/>
          <p:cNvPicPr preferRelativeResize="0"/>
          <p:nvPr/>
        </p:nvPicPr>
        <p:blipFill>
          <a:blip r:embed="rId3">
            <a:alphaModFix/>
          </a:blip>
          <a:stretch>
            <a:fillRect/>
          </a:stretch>
        </p:blipFill>
        <p:spPr>
          <a:xfrm>
            <a:off x="86775" y="2067325"/>
            <a:ext cx="4380973" cy="2253224"/>
          </a:xfrm>
          <a:prstGeom prst="rect">
            <a:avLst/>
          </a:prstGeom>
          <a:noFill/>
          <a:ln>
            <a:noFill/>
          </a:ln>
        </p:spPr>
      </p:pic>
      <p:pic>
        <p:nvPicPr>
          <p:cNvPr id="152" name="Google Shape;152;p24"/>
          <p:cNvPicPr preferRelativeResize="0"/>
          <p:nvPr/>
        </p:nvPicPr>
        <p:blipFill>
          <a:blip r:embed="rId4">
            <a:alphaModFix/>
          </a:blip>
          <a:stretch>
            <a:fillRect/>
          </a:stretch>
        </p:blipFill>
        <p:spPr>
          <a:xfrm>
            <a:off x="4305850" y="190850"/>
            <a:ext cx="4838151" cy="2189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Group Reflection</a:t>
            </a:r>
            <a:endParaRPr/>
          </a:p>
        </p:txBody>
      </p:sp>
      <p:sp>
        <p:nvSpPr>
          <p:cNvPr id="158" name="Google Shape;158;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 sz="1200">
                <a:latin typeface="Arial"/>
                <a:ea typeface="Arial"/>
                <a:cs typeface="Arial"/>
                <a:sym typeface="Arial"/>
              </a:rPr>
              <a:t>•How did you feel about this milestone? What did you like about it? What did you dislike?</a:t>
            </a:r>
            <a:endParaRPr b="1" sz="1200">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lang="en" sz="1150">
                <a:solidFill>
                  <a:srgbClr val="000000"/>
                </a:solidFill>
                <a:latin typeface="Microsoft Yahei"/>
                <a:ea typeface="Microsoft Yahei"/>
                <a:cs typeface="Microsoft Yahei"/>
                <a:sym typeface="Microsoft Yahei"/>
              </a:rPr>
              <a:t>One of things that was interesting was how we played with different ideas.</a:t>
            </a:r>
            <a:endParaRPr sz="1200">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rPr b="1" lang="en" sz="1200">
                <a:latin typeface="Arial"/>
                <a:ea typeface="Arial"/>
                <a:cs typeface="Arial"/>
                <a:sym typeface="Arial"/>
              </a:rPr>
              <a:t>•What did you learn about yourself as you collaborated and worked through this milestone?</a:t>
            </a:r>
            <a:endParaRPr b="1" sz="1200">
              <a:latin typeface="Arial"/>
              <a:ea typeface="Arial"/>
              <a:cs typeface="Arial"/>
              <a:sym typeface="Arial"/>
            </a:endParaRPr>
          </a:p>
          <a:p>
            <a:pPr indent="0" lvl="0" marL="0" rtl="0" algn="l">
              <a:lnSpc>
                <a:spcPct val="90000"/>
              </a:lnSpc>
              <a:spcBef>
                <a:spcPts val="1000"/>
              </a:spcBef>
              <a:spcAft>
                <a:spcPts val="0"/>
              </a:spcAft>
              <a:buNone/>
            </a:pPr>
            <a:r>
              <a:rPr lang="en" sz="1200">
                <a:latin typeface="Arial"/>
                <a:ea typeface="Arial"/>
                <a:cs typeface="Arial"/>
                <a:sym typeface="Arial"/>
              </a:rPr>
              <a:t>We argued a lot mostly on how to organize our content and ensure it was within 6 mins.</a:t>
            </a:r>
            <a:endParaRPr sz="1200">
              <a:latin typeface="Arial"/>
              <a:ea typeface="Arial"/>
              <a:cs typeface="Arial"/>
              <a:sym typeface="Arial"/>
            </a:endParaRPr>
          </a:p>
          <a:p>
            <a:pPr indent="0" lvl="0" marL="0" rtl="0" algn="l">
              <a:lnSpc>
                <a:spcPct val="90000"/>
              </a:lnSpc>
              <a:spcBef>
                <a:spcPts val="1000"/>
              </a:spcBef>
              <a:spcAft>
                <a:spcPts val="0"/>
              </a:spcAft>
              <a:buNone/>
            </a:pPr>
            <a:r>
              <a:rPr b="1" lang="en" sz="1200">
                <a:latin typeface="Arial"/>
                <a:ea typeface="Arial"/>
                <a:cs typeface="Arial"/>
                <a:sym typeface="Arial"/>
              </a:rPr>
              <a:t>•How will you use what you have learned going forward</a:t>
            </a:r>
            <a:r>
              <a:rPr b="1" lang="en" sz="1200">
                <a:latin typeface="Arial"/>
                <a:ea typeface="Arial"/>
                <a:cs typeface="Arial"/>
                <a:sym typeface="Arial"/>
              </a:rPr>
              <a:t>?</a:t>
            </a:r>
            <a:endParaRPr b="1" sz="1200">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lang="en" sz="1200">
                <a:latin typeface="Arial"/>
                <a:ea typeface="Arial"/>
                <a:cs typeface="Arial"/>
                <a:sym typeface="Arial"/>
              </a:rPr>
              <a:t>We also learned how to deeply communicate with each other, expressing our ideas and comments to one another.</a:t>
            </a:r>
            <a:endParaRPr sz="1200">
              <a:latin typeface="Arial"/>
              <a:ea typeface="Arial"/>
              <a:cs typeface="Arial"/>
              <a:sym typeface="Arial"/>
            </a:endParaRPr>
          </a:p>
          <a:p>
            <a:pPr indent="0" lvl="0" marL="0" rtl="0" algn="l">
              <a:lnSpc>
                <a:spcPct val="90000"/>
              </a:lnSpc>
              <a:spcBef>
                <a:spcPts val="1000"/>
              </a:spcBef>
              <a:spcAft>
                <a:spcPts val="0"/>
              </a:spcAft>
              <a:buNone/>
            </a:pPr>
            <a:r>
              <a:rPr b="1" lang="en" sz="1200">
                <a:latin typeface="Arial"/>
                <a:ea typeface="Arial"/>
                <a:cs typeface="Arial"/>
                <a:sym typeface="Arial"/>
              </a:rPr>
              <a:t>•</a:t>
            </a:r>
            <a:r>
              <a:rPr b="1" lang="en" sz="1200">
                <a:latin typeface="Arial"/>
                <a:ea typeface="Arial"/>
                <a:cs typeface="Arial"/>
                <a:sym typeface="Arial"/>
              </a:rPr>
              <a:t>W</a:t>
            </a:r>
            <a:r>
              <a:rPr b="1" lang="en" sz="1200">
                <a:latin typeface="Arial"/>
                <a:ea typeface="Arial"/>
                <a:cs typeface="Arial"/>
                <a:sym typeface="Arial"/>
              </a:rPr>
              <a:t>h</a:t>
            </a:r>
            <a:r>
              <a:rPr b="1" lang="en" sz="1200">
                <a:latin typeface="Arial"/>
                <a:ea typeface="Arial"/>
                <a:cs typeface="Arial"/>
                <a:sym typeface="Arial"/>
              </a:rPr>
              <a:t>at “stuff &amp; things” related to this milestone would you want help with?</a:t>
            </a:r>
            <a:endParaRPr b="1" sz="1200">
              <a:latin typeface="Arial"/>
              <a:ea typeface="Arial"/>
              <a:cs typeface="Arial"/>
              <a:sym typeface="Arial"/>
            </a:endParaRPr>
          </a:p>
          <a:p>
            <a:pPr indent="0" lvl="0" marL="0" rtl="0" algn="l">
              <a:lnSpc>
                <a:spcPct val="90000"/>
              </a:lnSpc>
              <a:spcBef>
                <a:spcPts val="1000"/>
              </a:spcBef>
              <a:spcAft>
                <a:spcPts val="0"/>
              </a:spcAft>
              <a:buNone/>
            </a:pPr>
            <a:r>
              <a:rPr lang="en" sz="1200">
                <a:latin typeface="Arial"/>
                <a:ea typeface="Arial"/>
                <a:cs typeface="Arial"/>
                <a:sym typeface="Arial"/>
              </a:rPr>
              <a:t>It is fair enough.</a:t>
            </a:r>
            <a:endParaRPr sz="1200">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Homepage</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 name="Google Shape;70;p14"/>
          <p:cNvPicPr preferRelativeResize="0"/>
          <p:nvPr/>
        </p:nvPicPr>
        <p:blipFill>
          <a:blip r:embed="rId3">
            <a:alphaModFix/>
          </a:blip>
          <a:stretch>
            <a:fillRect/>
          </a:stretch>
        </p:blipFill>
        <p:spPr>
          <a:xfrm>
            <a:off x="265700" y="1225225"/>
            <a:ext cx="6599427" cy="3354001"/>
          </a:xfrm>
          <a:prstGeom prst="rect">
            <a:avLst/>
          </a:prstGeom>
          <a:noFill/>
          <a:ln>
            <a:noFill/>
          </a:ln>
        </p:spPr>
      </p:pic>
      <p:pic>
        <p:nvPicPr>
          <p:cNvPr id="71" name="Google Shape;71;p14"/>
          <p:cNvPicPr preferRelativeResize="0"/>
          <p:nvPr/>
        </p:nvPicPr>
        <p:blipFill>
          <a:blip r:embed="rId4">
            <a:alphaModFix/>
          </a:blip>
          <a:stretch>
            <a:fillRect/>
          </a:stretch>
        </p:blipFill>
        <p:spPr>
          <a:xfrm>
            <a:off x="6965725" y="1279400"/>
            <a:ext cx="1786200" cy="141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Students</a:t>
            </a:r>
            <a:endParaRPr/>
          </a:p>
        </p:txBody>
      </p:sp>
      <p:sp>
        <p:nvSpPr>
          <p:cNvPr id="77" name="Google Shape;77;p1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 name="Google Shape;78;p15"/>
          <p:cNvPicPr preferRelativeResize="0"/>
          <p:nvPr/>
        </p:nvPicPr>
        <p:blipFill>
          <a:blip r:embed="rId3">
            <a:alphaModFix/>
          </a:blip>
          <a:stretch>
            <a:fillRect/>
          </a:stretch>
        </p:blipFill>
        <p:spPr>
          <a:xfrm>
            <a:off x="311700" y="1240283"/>
            <a:ext cx="8520596" cy="35862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Parents</a:t>
            </a:r>
            <a:endParaRPr/>
          </a:p>
        </p:txBody>
      </p:sp>
      <p:sp>
        <p:nvSpPr>
          <p:cNvPr id="84" name="Google Shape;84;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Focused idea:</a:t>
            </a:r>
            <a:endParaRPr/>
          </a:p>
        </p:txBody>
      </p:sp>
      <p:pic>
        <p:nvPicPr>
          <p:cNvPr id="85" name="Google Shape;85;p16"/>
          <p:cNvPicPr preferRelativeResize="0"/>
          <p:nvPr/>
        </p:nvPicPr>
        <p:blipFill>
          <a:blip r:embed="rId3">
            <a:alphaModFix/>
          </a:blip>
          <a:stretch>
            <a:fillRect/>
          </a:stretch>
        </p:blipFill>
        <p:spPr>
          <a:xfrm rot="-5400000">
            <a:off x="2965125" y="1741663"/>
            <a:ext cx="2689999" cy="2017499"/>
          </a:xfrm>
          <a:prstGeom prst="rect">
            <a:avLst/>
          </a:prstGeom>
          <a:noFill/>
          <a:ln>
            <a:noFill/>
          </a:ln>
        </p:spPr>
      </p:pic>
      <p:pic>
        <p:nvPicPr>
          <p:cNvPr id="86" name="Google Shape;86;p16"/>
          <p:cNvPicPr preferRelativeResize="0"/>
          <p:nvPr/>
        </p:nvPicPr>
        <p:blipFill>
          <a:blip r:embed="rId4">
            <a:alphaModFix/>
          </a:blip>
          <a:stretch>
            <a:fillRect/>
          </a:stretch>
        </p:blipFill>
        <p:spPr>
          <a:xfrm rot="-5400000">
            <a:off x="-46250" y="2073547"/>
            <a:ext cx="2863627" cy="2147728"/>
          </a:xfrm>
          <a:prstGeom prst="rect">
            <a:avLst/>
          </a:prstGeom>
          <a:noFill/>
          <a:ln>
            <a:noFill/>
          </a:ln>
        </p:spPr>
      </p:pic>
      <p:pic>
        <p:nvPicPr>
          <p:cNvPr id="87" name="Google Shape;87;p16"/>
          <p:cNvPicPr preferRelativeResize="0"/>
          <p:nvPr/>
        </p:nvPicPr>
        <p:blipFill>
          <a:blip r:embed="rId5">
            <a:alphaModFix/>
          </a:blip>
          <a:stretch>
            <a:fillRect/>
          </a:stretch>
        </p:blipFill>
        <p:spPr>
          <a:xfrm rot="-5400000">
            <a:off x="2458739" y="2326238"/>
            <a:ext cx="836925" cy="848350"/>
          </a:xfrm>
          <a:prstGeom prst="rect">
            <a:avLst/>
          </a:prstGeom>
          <a:noFill/>
          <a:ln>
            <a:noFill/>
          </a:ln>
        </p:spPr>
      </p:pic>
      <p:pic>
        <p:nvPicPr>
          <p:cNvPr id="88" name="Google Shape;88;p16"/>
          <p:cNvPicPr preferRelativeResize="0"/>
          <p:nvPr/>
        </p:nvPicPr>
        <p:blipFill>
          <a:blip r:embed="rId6">
            <a:alphaModFix/>
          </a:blip>
          <a:stretch>
            <a:fillRect/>
          </a:stretch>
        </p:blipFill>
        <p:spPr>
          <a:xfrm>
            <a:off x="5498225" y="86150"/>
            <a:ext cx="3581088" cy="308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Staff</a:t>
            </a:r>
            <a:endParaRPr/>
          </a:p>
        </p:txBody>
      </p:sp>
      <p:sp>
        <p:nvSpPr>
          <p:cNvPr id="94" name="Google Shape;94;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7"/>
          <p:cNvPicPr preferRelativeResize="0"/>
          <p:nvPr/>
        </p:nvPicPr>
        <p:blipFill>
          <a:blip r:embed="rId3">
            <a:alphaModFix/>
          </a:blip>
          <a:stretch>
            <a:fillRect/>
          </a:stretch>
        </p:blipFill>
        <p:spPr>
          <a:xfrm>
            <a:off x="3037000" y="911300"/>
            <a:ext cx="2531191" cy="2191200"/>
          </a:xfrm>
          <a:prstGeom prst="rect">
            <a:avLst/>
          </a:prstGeom>
          <a:noFill/>
          <a:ln>
            <a:noFill/>
          </a:ln>
        </p:spPr>
      </p:pic>
      <p:pic>
        <p:nvPicPr>
          <p:cNvPr id="96" name="Google Shape;96;p17"/>
          <p:cNvPicPr preferRelativeResize="0"/>
          <p:nvPr/>
        </p:nvPicPr>
        <p:blipFill>
          <a:blip r:embed="rId4">
            <a:alphaModFix/>
          </a:blip>
          <a:stretch>
            <a:fillRect/>
          </a:stretch>
        </p:blipFill>
        <p:spPr>
          <a:xfrm>
            <a:off x="311700" y="2833275"/>
            <a:ext cx="3301699" cy="2191200"/>
          </a:xfrm>
          <a:prstGeom prst="rect">
            <a:avLst/>
          </a:prstGeom>
          <a:noFill/>
          <a:ln>
            <a:noFill/>
          </a:ln>
        </p:spPr>
      </p:pic>
      <p:pic>
        <p:nvPicPr>
          <p:cNvPr id="97" name="Google Shape;97;p17"/>
          <p:cNvPicPr preferRelativeResize="0"/>
          <p:nvPr/>
        </p:nvPicPr>
        <p:blipFill>
          <a:blip r:embed="rId5">
            <a:alphaModFix/>
          </a:blip>
          <a:stretch>
            <a:fillRect/>
          </a:stretch>
        </p:blipFill>
        <p:spPr>
          <a:xfrm>
            <a:off x="311700" y="1091525"/>
            <a:ext cx="2725301" cy="1830749"/>
          </a:xfrm>
          <a:prstGeom prst="rect">
            <a:avLst/>
          </a:prstGeom>
          <a:noFill/>
          <a:ln>
            <a:noFill/>
          </a:ln>
        </p:spPr>
      </p:pic>
      <p:pic>
        <p:nvPicPr>
          <p:cNvPr id="98" name="Google Shape;98;p17"/>
          <p:cNvPicPr preferRelativeResize="0"/>
          <p:nvPr/>
        </p:nvPicPr>
        <p:blipFill>
          <a:blip r:embed="rId6">
            <a:alphaModFix/>
          </a:blip>
          <a:stretch>
            <a:fillRect/>
          </a:stretch>
        </p:blipFill>
        <p:spPr>
          <a:xfrm>
            <a:off x="6216425" y="315925"/>
            <a:ext cx="2785399" cy="4574879"/>
          </a:xfrm>
          <a:prstGeom prst="rect">
            <a:avLst/>
          </a:prstGeom>
          <a:noFill/>
          <a:ln>
            <a:noFill/>
          </a:ln>
        </p:spPr>
      </p:pic>
      <p:sp>
        <p:nvSpPr>
          <p:cNvPr id="99" name="Google Shape;99;p17"/>
          <p:cNvSpPr/>
          <p:nvPr/>
        </p:nvSpPr>
        <p:spPr>
          <a:xfrm>
            <a:off x="3825625" y="3400425"/>
            <a:ext cx="2200800" cy="387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nvSpPr>
        <p:spPr>
          <a:xfrm>
            <a:off x="3890250" y="3116150"/>
            <a:ext cx="18351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Focused Design</a:t>
            </a:r>
            <a:endParaRPr>
              <a:latin typeface="Open Sans"/>
              <a:ea typeface="Open Sans"/>
              <a:cs typeface="Open Sans"/>
              <a:sym typeface="Open Sans"/>
            </a:endParaRPr>
          </a:p>
        </p:txBody>
      </p:sp>
      <p:sp>
        <p:nvSpPr>
          <p:cNvPr id="101" name="Google Shape;101;p17"/>
          <p:cNvSpPr txBox="1"/>
          <p:nvPr/>
        </p:nvSpPr>
        <p:spPr>
          <a:xfrm>
            <a:off x="-2966125" y="1159925"/>
            <a:ext cx="2858700" cy="9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Digital Constraints</a:t>
            </a:r>
            <a:endParaRPr/>
          </a:p>
        </p:txBody>
      </p:sp>
      <p:sp>
        <p:nvSpPr>
          <p:cNvPr id="107" name="Google Shape;107;p18"/>
          <p:cNvSpPr txBox="1"/>
          <p:nvPr>
            <p:ph idx="1" type="body"/>
          </p:nvPr>
        </p:nvSpPr>
        <p:spPr>
          <a:xfrm>
            <a:off x="311700" y="13658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Limitations of Cascade Server</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Retrieving data from offsite</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Site maintenance and updates</a:t>
            </a:r>
            <a:endParaRPr/>
          </a:p>
        </p:txBody>
      </p:sp>
      <p:pic>
        <p:nvPicPr>
          <p:cNvPr id="108" name="Google Shape;108;p18"/>
          <p:cNvPicPr preferRelativeResize="0"/>
          <p:nvPr/>
        </p:nvPicPr>
        <p:blipFill>
          <a:blip r:embed="rId3">
            <a:alphaModFix/>
          </a:blip>
          <a:stretch>
            <a:fillRect/>
          </a:stretch>
        </p:blipFill>
        <p:spPr>
          <a:xfrm>
            <a:off x="4936563" y="446138"/>
            <a:ext cx="3895725" cy="2219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268325" y="315925"/>
            <a:ext cx="33471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Current Students</a:t>
            </a:r>
            <a:endParaRPr/>
          </a:p>
        </p:txBody>
      </p:sp>
      <p:pic>
        <p:nvPicPr>
          <p:cNvPr id="114" name="Google Shape;114;p19"/>
          <p:cNvPicPr preferRelativeResize="0"/>
          <p:nvPr/>
        </p:nvPicPr>
        <p:blipFill>
          <a:blip r:embed="rId3">
            <a:alphaModFix/>
          </a:blip>
          <a:stretch>
            <a:fillRect/>
          </a:stretch>
        </p:blipFill>
        <p:spPr>
          <a:xfrm>
            <a:off x="4534425" y="315925"/>
            <a:ext cx="1793748" cy="2059594"/>
          </a:xfrm>
          <a:prstGeom prst="rect">
            <a:avLst/>
          </a:prstGeom>
          <a:noFill/>
          <a:ln>
            <a:noFill/>
          </a:ln>
        </p:spPr>
      </p:pic>
      <p:sp>
        <p:nvSpPr>
          <p:cNvPr id="115" name="Google Shape;115;p19"/>
          <p:cNvSpPr/>
          <p:nvPr/>
        </p:nvSpPr>
        <p:spPr>
          <a:xfrm rot="2267118">
            <a:off x="6414344" y="701983"/>
            <a:ext cx="1378316" cy="23649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rot="9022269">
            <a:off x="6529176" y="3970674"/>
            <a:ext cx="1378091" cy="236324"/>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9"/>
          <p:cNvPicPr preferRelativeResize="0"/>
          <p:nvPr/>
        </p:nvPicPr>
        <p:blipFill>
          <a:blip r:embed="rId4">
            <a:alphaModFix/>
          </a:blip>
          <a:stretch>
            <a:fillRect/>
          </a:stretch>
        </p:blipFill>
        <p:spPr>
          <a:xfrm>
            <a:off x="356850" y="1256575"/>
            <a:ext cx="3559607" cy="3383073"/>
          </a:xfrm>
          <a:prstGeom prst="rect">
            <a:avLst/>
          </a:prstGeom>
          <a:noFill/>
          <a:ln>
            <a:noFill/>
          </a:ln>
        </p:spPr>
      </p:pic>
      <p:pic>
        <p:nvPicPr>
          <p:cNvPr id="118" name="Google Shape;118;p19"/>
          <p:cNvPicPr preferRelativeResize="0"/>
          <p:nvPr/>
        </p:nvPicPr>
        <p:blipFill>
          <a:blip r:embed="rId5">
            <a:alphaModFix/>
          </a:blip>
          <a:stretch>
            <a:fillRect/>
          </a:stretch>
        </p:blipFill>
        <p:spPr>
          <a:xfrm>
            <a:off x="6773974" y="1460875"/>
            <a:ext cx="1793748" cy="2059599"/>
          </a:xfrm>
          <a:prstGeom prst="rect">
            <a:avLst/>
          </a:prstGeom>
          <a:noFill/>
          <a:ln>
            <a:noFill/>
          </a:ln>
        </p:spPr>
      </p:pic>
      <p:pic>
        <p:nvPicPr>
          <p:cNvPr id="119" name="Google Shape;119;p19"/>
          <p:cNvPicPr preferRelativeResize="0"/>
          <p:nvPr/>
        </p:nvPicPr>
        <p:blipFill>
          <a:blip r:embed="rId6">
            <a:alphaModFix/>
          </a:blip>
          <a:stretch>
            <a:fillRect/>
          </a:stretch>
        </p:blipFill>
        <p:spPr>
          <a:xfrm>
            <a:off x="4534425" y="2647500"/>
            <a:ext cx="1793751" cy="20595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2200" l="0" r="23271" t="0"/>
          <a:stretch/>
        </p:blipFill>
        <p:spPr>
          <a:xfrm>
            <a:off x="0" y="0"/>
            <a:ext cx="3892926" cy="2571750"/>
          </a:xfrm>
          <a:prstGeom prst="rect">
            <a:avLst/>
          </a:prstGeom>
          <a:noFill/>
          <a:ln>
            <a:noFill/>
          </a:ln>
        </p:spPr>
      </p:pic>
      <p:pic>
        <p:nvPicPr>
          <p:cNvPr id="125" name="Google Shape;125;p20"/>
          <p:cNvPicPr preferRelativeResize="0"/>
          <p:nvPr/>
        </p:nvPicPr>
        <p:blipFill>
          <a:blip r:embed="rId4">
            <a:alphaModFix/>
          </a:blip>
          <a:stretch>
            <a:fillRect/>
          </a:stretch>
        </p:blipFill>
        <p:spPr>
          <a:xfrm>
            <a:off x="4469425" y="0"/>
            <a:ext cx="4328924" cy="2571750"/>
          </a:xfrm>
          <a:prstGeom prst="rect">
            <a:avLst/>
          </a:prstGeom>
          <a:noFill/>
          <a:ln>
            <a:noFill/>
          </a:ln>
        </p:spPr>
      </p:pic>
      <p:pic>
        <p:nvPicPr>
          <p:cNvPr id="126" name="Google Shape;126;p20"/>
          <p:cNvPicPr preferRelativeResize="0"/>
          <p:nvPr/>
        </p:nvPicPr>
        <p:blipFill>
          <a:blip r:embed="rId5">
            <a:alphaModFix/>
          </a:blip>
          <a:stretch>
            <a:fillRect/>
          </a:stretch>
        </p:blipFill>
        <p:spPr>
          <a:xfrm>
            <a:off x="0" y="2724150"/>
            <a:ext cx="4089400" cy="2266950"/>
          </a:xfrm>
          <a:prstGeom prst="rect">
            <a:avLst/>
          </a:prstGeom>
          <a:noFill/>
          <a:ln>
            <a:noFill/>
          </a:ln>
        </p:spPr>
      </p:pic>
      <p:pic>
        <p:nvPicPr>
          <p:cNvPr id="127" name="Google Shape;127;p20"/>
          <p:cNvPicPr preferRelativeResize="0"/>
          <p:nvPr/>
        </p:nvPicPr>
        <p:blipFill rotWithShape="1">
          <a:blip r:embed="rId6">
            <a:alphaModFix/>
          </a:blip>
          <a:srcRect b="298" l="12644" r="1746" t="3324"/>
          <a:stretch/>
        </p:blipFill>
        <p:spPr>
          <a:xfrm rot="-5400000">
            <a:off x="5348896" y="1491026"/>
            <a:ext cx="2214203" cy="47331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133" name="Google Shape;133;p2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a:t>
            </a:r>
            <a:endParaRPr/>
          </a:p>
          <a:p>
            <a:pPr indent="-342900" lvl="0" marL="914400" rtl="0" algn="l">
              <a:spcBef>
                <a:spcPts val="1600"/>
              </a:spcBef>
              <a:spcAft>
                <a:spcPts val="0"/>
              </a:spcAft>
              <a:buSzPts val="1800"/>
              <a:buChar char="●"/>
            </a:pPr>
            <a:r>
              <a:rPr lang="en"/>
              <a:t>To consider -&gt; offsite or keep onsite (information)</a:t>
            </a:r>
            <a:endParaRPr/>
          </a:p>
          <a:p>
            <a:pPr indent="-342900" lvl="0" marL="914400" rtl="0" algn="l">
              <a:spcBef>
                <a:spcPts val="0"/>
              </a:spcBef>
              <a:spcAft>
                <a:spcPts val="0"/>
              </a:spcAft>
              <a:buSzPts val="1800"/>
              <a:buChar char="●"/>
            </a:pPr>
            <a:r>
              <a:rPr lang="en"/>
              <a:t>Maintain the content</a:t>
            </a:r>
            <a:endParaRPr/>
          </a:p>
          <a:p>
            <a:pPr indent="-342900" lvl="0" marL="914400" rtl="0" algn="l">
              <a:spcBef>
                <a:spcPts val="0"/>
              </a:spcBef>
              <a:spcAft>
                <a:spcPts val="0"/>
              </a:spcAft>
              <a:buSzPts val="1800"/>
              <a:buChar char="●"/>
            </a:pPr>
            <a:r>
              <a:rPr lang="en"/>
              <a:t>Make sure the students feel the most important</a:t>
            </a:r>
            <a:endParaRPr/>
          </a:p>
          <a:p>
            <a:pPr indent="0" lvl="0" marL="0" rtl="0" algn="l">
              <a:spcBef>
                <a:spcPts val="1600"/>
              </a:spcBef>
              <a:spcAft>
                <a:spcPts val="0"/>
              </a:spcAft>
              <a:buNone/>
            </a:pPr>
            <a:r>
              <a:rPr lang="en"/>
              <a:t>Pros - </a:t>
            </a:r>
            <a:r>
              <a:rPr lang="en"/>
              <a:t>Receiving</a:t>
            </a:r>
            <a:r>
              <a:rPr lang="en"/>
              <a:t> valuable feedback to focus on improving design ideas</a:t>
            </a:r>
            <a:endParaRPr/>
          </a:p>
          <a:p>
            <a:pPr indent="0" lvl="0" marL="0" rtl="0" algn="l">
              <a:spcBef>
                <a:spcPts val="1600"/>
              </a:spcBef>
              <a:spcAft>
                <a:spcPts val="1600"/>
              </a:spcAft>
              <a:buNone/>
            </a:pPr>
            <a:r>
              <a:rPr lang="en"/>
              <a:t>Cons - Not enough time to get all the needed information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